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Montserrat SemiBold"/>
      <p:regular r:id="rId24"/>
      <p:bold r:id="rId25"/>
      <p:italic r:id="rId26"/>
      <p:boldItalic r:id="rId27"/>
    </p:embeddedFont>
    <p:embeddedFont>
      <p:font typeface="Lato"/>
      <p:regular r:id="rId28"/>
      <p:bold r:id="rId29"/>
      <p:italic r:id="rId30"/>
      <p:boldItalic r:id="rId31"/>
    </p:embeddedFont>
    <p:embeddedFont>
      <p:font typeface="Montserrat"/>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MontserratSemiBold-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Lato-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daf9ece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daf9ece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ce295b17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ce295b17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ce295b1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ce295b1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89250990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89250990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8925099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89250990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89250990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89250990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765d57e3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765d57e3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8925099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8925099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89250990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8925099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89250990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89250990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765d57e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765d57e3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1100"/>
              <a:buFont typeface="Arial"/>
              <a:buNone/>
            </a:pPr>
            <a:r>
              <a:rPr lang="en" sz="1000">
                <a:solidFill>
                  <a:srgbClr val="595959"/>
                </a:solidFill>
              </a:rPr>
              <a:t>The </a:t>
            </a:r>
            <a:r>
              <a:rPr b="1" lang="en" sz="1000">
                <a:solidFill>
                  <a:srgbClr val="595959"/>
                </a:solidFill>
              </a:rPr>
              <a:t>Real Estate Checklist Tracker</a:t>
            </a:r>
            <a:r>
              <a:rPr lang="en" sz="1000">
                <a:solidFill>
                  <a:srgbClr val="595959"/>
                </a:solidFill>
              </a:rPr>
              <a:t> project aims to create a system that improves communication and document tracking between agents, brokers, and clients during the leasing process. It enables agents to manage checklists, clients to track application progress, and both parties to handle documents efficiently, reducing delays and ensuring transparency​.</a:t>
            </a:r>
            <a:endParaRPr sz="7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765d57e3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765d57e3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89250990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89250990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765d57e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765d57e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mt="9000"/>
          </a:blip>
          <a:srcRect b="0" l="15945" r="13218" t="0"/>
          <a:stretch/>
        </p:blipFill>
        <p:spPr>
          <a:xfrm>
            <a:off x="3678600" y="0"/>
            <a:ext cx="5465401" cy="5143501"/>
          </a:xfrm>
          <a:prstGeom prst="rect">
            <a:avLst/>
          </a:prstGeom>
          <a:noFill/>
          <a:ln>
            <a:noFill/>
          </a:ln>
        </p:spPr>
      </p:pic>
      <p:sp>
        <p:nvSpPr>
          <p:cNvPr id="87" name="Google Shape;87;p13"/>
          <p:cNvSpPr/>
          <p:nvPr/>
        </p:nvSpPr>
        <p:spPr>
          <a:xfrm>
            <a:off x="0" y="0"/>
            <a:ext cx="3678600" cy="5143500"/>
          </a:xfrm>
          <a:prstGeom prst="rect">
            <a:avLst/>
          </a:prstGeom>
          <a:solidFill>
            <a:srgbClr val="7587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88" name="Google Shape;88;p13"/>
          <p:cNvPicPr preferRelativeResize="0"/>
          <p:nvPr/>
        </p:nvPicPr>
        <p:blipFill>
          <a:blip r:embed="rId4">
            <a:alphaModFix/>
          </a:blip>
          <a:stretch>
            <a:fillRect/>
          </a:stretch>
        </p:blipFill>
        <p:spPr>
          <a:xfrm>
            <a:off x="1116388" y="1328275"/>
            <a:ext cx="1465325" cy="1465325"/>
          </a:xfrm>
          <a:prstGeom prst="rect">
            <a:avLst/>
          </a:prstGeom>
          <a:noFill/>
          <a:ln>
            <a:noFill/>
          </a:ln>
        </p:spPr>
      </p:pic>
      <p:sp>
        <p:nvSpPr>
          <p:cNvPr id="89" name="Google Shape;89;p13"/>
          <p:cNvSpPr txBox="1"/>
          <p:nvPr/>
        </p:nvSpPr>
        <p:spPr>
          <a:xfrm>
            <a:off x="795450" y="3128000"/>
            <a:ext cx="21072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Montserrat"/>
                <a:ea typeface="Montserrat"/>
                <a:cs typeface="Montserrat"/>
                <a:sym typeface="Montserrat"/>
              </a:rPr>
              <a:t>RealList</a:t>
            </a:r>
            <a:endParaRPr b="1" sz="3600">
              <a:latin typeface="Montserrat"/>
              <a:ea typeface="Montserrat"/>
              <a:cs typeface="Montserrat"/>
              <a:sym typeface="Montserrat"/>
            </a:endParaRPr>
          </a:p>
        </p:txBody>
      </p:sp>
      <p:sp>
        <p:nvSpPr>
          <p:cNvPr id="90" name="Google Shape;90;p13"/>
          <p:cNvSpPr txBox="1"/>
          <p:nvPr/>
        </p:nvSpPr>
        <p:spPr>
          <a:xfrm>
            <a:off x="100050" y="3448700"/>
            <a:ext cx="3498000" cy="5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Unlock simplicity in your rental journey!</a:t>
            </a:r>
            <a:endParaRPr sz="1000">
              <a:latin typeface="Montserrat"/>
              <a:ea typeface="Montserrat"/>
              <a:cs typeface="Montserrat"/>
              <a:sym typeface="Montserrat"/>
            </a:endParaRPr>
          </a:p>
        </p:txBody>
      </p:sp>
      <p:sp>
        <p:nvSpPr>
          <p:cNvPr id="91" name="Google Shape;91;p13"/>
          <p:cNvSpPr txBox="1"/>
          <p:nvPr/>
        </p:nvSpPr>
        <p:spPr>
          <a:xfrm>
            <a:off x="3915150" y="421475"/>
            <a:ext cx="49923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5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5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rPr b="1" lang="en" sz="2800">
                <a:solidFill>
                  <a:schemeClr val="dk2"/>
                </a:solidFill>
                <a:latin typeface="Montserrat"/>
                <a:ea typeface="Montserrat"/>
                <a:cs typeface="Montserrat"/>
                <a:sym typeface="Montserrat"/>
              </a:rPr>
              <a:t>Real Estate Checklist Tracker </a:t>
            </a:r>
            <a:endParaRPr b="1" sz="2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22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33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2000">
                <a:solidFill>
                  <a:schemeClr val="dk2"/>
                </a:solidFill>
                <a:latin typeface="Montserrat SemiBold"/>
                <a:ea typeface="Montserrat SemiBold"/>
                <a:cs typeface="Montserrat SemiBold"/>
                <a:sym typeface="Montserrat SemiBold"/>
              </a:rPr>
              <a:t>Team 1</a:t>
            </a:r>
            <a:endParaRPr sz="20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rPr b="1" lang="en" sz="2200">
                <a:solidFill>
                  <a:schemeClr val="dk2"/>
                </a:solidFill>
                <a:latin typeface="Montserrat"/>
                <a:ea typeface="Montserrat"/>
                <a:cs typeface="Montserrat"/>
                <a:sym typeface="Montserrat"/>
              </a:rPr>
              <a:t>CS673</a:t>
            </a:r>
            <a:r>
              <a:rPr lang="en" sz="2200">
                <a:solidFill>
                  <a:schemeClr val="dk2"/>
                </a:solidFill>
                <a:latin typeface="Montserrat SemiBold"/>
                <a:ea typeface="Montserrat SemiBold"/>
                <a:cs typeface="Montserrat SemiBold"/>
                <a:sym typeface="Montserrat SemiBold"/>
              </a:rPr>
              <a:t> </a:t>
            </a:r>
            <a:endParaRPr sz="22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chemeClr val="dk2"/>
                </a:solidFill>
                <a:latin typeface="Montserrat SemiBold"/>
                <a:ea typeface="Montserrat SemiBold"/>
                <a:cs typeface="Montserrat SemiBold"/>
                <a:sym typeface="Montserrat SemiBold"/>
              </a:rPr>
              <a:t>Fall 2024</a:t>
            </a:r>
            <a:endParaRPr sz="1500">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7650" y="64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Connectivity</a:t>
            </a:r>
            <a:endParaRPr/>
          </a:p>
        </p:txBody>
      </p:sp>
      <p:pic>
        <p:nvPicPr>
          <p:cNvPr id="166" name="Google Shape;166;p22"/>
          <p:cNvPicPr preferRelativeResize="0"/>
          <p:nvPr/>
        </p:nvPicPr>
        <p:blipFill rotWithShape="1">
          <a:blip r:embed="rId3">
            <a:alphaModFix/>
          </a:blip>
          <a:srcRect b="0" l="-1970" r="1970" t="0"/>
          <a:stretch/>
        </p:blipFill>
        <p:spPr>
          <a:xfrm>
            <a:off x="1672000" y="1408750"/>
            <a:ext cx="5579873" cy="3469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UML Diagram </a:t>
            </a:r>
            <a:endParaRPr/>
          </a:p>
        </p:txBody>
      </p:sp>
      <p:pic>
        <p:nvPicPr>
          <p:cNvPr id="172" name="Google Shape;172;p23"/>
          <p:cNvPicPr preferRelativeResize="0"/>
          <p:nvPr/>
        </p:nvPicPr>
        <p:blipFill>
          <a:blip r:embed="rId3">
            <a:alphaModFix/>
          </a:blip>
          <a:stretch>
            <a:fillRect/>
          </a:stretch>
        </p:blipFill>
        <p:spPr>
          <a:xfrm>
            <a:off x="2906225" y="489850"/>
            <a:ext cx="4930999" cy="44452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Demo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Final Thoughts</a:t>
            </a:r>
            <a:endParaRPr>
              <a:latin typeface="Lato"/>
              <a:ea typeface="Lato"/>
              <a:cs typeface="Lato"/>
              <a:sym typeface="Lato"/>
            </a:endParaRPr>
          </a:p>
        </p:txBody>
      </p:sp>
      <p:sp>
        <p:nvSpPr>
          <p:cNvPr id="183" name="Google Shape;183;p25"/>
          <p:cNvSpPr txBox="1"/>
          <p:nvPr>
            <p:ph idx="1" type="body"/>
          </p:nvPr>
        </p:nvSpPr>
        <p:spPr>
          <a:xfrm>
            <a:off x="729450" y="2078875"/>
            <a:ext cx="7688700" cy="2969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407">
                <a:solidFill>
                  <a:schemeClr val="dk2"/>
                </a:solidFill>
              </a:rPr>
              <a:t>Problems  encountered</a:t>
            </a:r>
            <a:r>
              <a:rPr lang="en" sz="1407">
                <a:solidFill>
                  <a:schemeClr val="dk2"/>
                </a:solidFill>
              </a:rPr>
              <a:t>:</a:t>
            </a:r>
            <a:endParaRPr sz="1407">
              <a:solidFill>
                <a:schemeClr val="dk2"/>
              </a:solidFill>
            </a:endParaRPr>
          </a:p>
          <a:p>
            <a:pPr indent="-317976" lvl="0" marL="457200" rtl="0" algn="l">
              <a:lnSpc>
                <a:spcPct val="95000"/>
              </a:lnSpc>
              <a:spcBef>
                <a:spcPts val="1200"/>
              </a:spcBef>
              <a:spcAft>
                <a:spcPts val="0"/>
              </a:spcAft>
              <a:buClr>
                <a:schemeClr val="dk2"/>
              </a:buClr>
              <a:buSzPts val="1408"/>
              <a:buChar char="●"/>
            </a:pPr>
            <a:r>
              <a:rPr lang="en" sz="1407">
                <a:solidFill>
                  <a:schemeClr val="dk2"/>
                </a:solidFill>
              </a:rPr>
              <a:t>Competing deadlines with other classes/work.</a:t>
            </a:r>
            <a:endParaRPr sz="1407">
              <a:solidFill>
                <a:schemeClr val="dk2"/>
              </a:solidFill>
            </a:endParaRPr>
          </a:p>
          <a:p>
            <a:pPr indent="-317976" lvl="0" marL="457200" rtl="0" algn="l">
              <a:lnSpc>
                <a:spcPct val="95000"/>
              </a:lnSpc>
              <a:spcBef>
                <a:spcPts val="0"/>
              </a:spcBef>
              <a:spcAft>
                <a:spcPts val="0"/>
              </a:spcAft>
              <a:buClr>
                <a:schemeClr val="dk2"/>
              </a:buClr>
              <a:buSzPts val="1408"/>
              <a:buChar char="●"/>
            </a:pPr>
            <a:r>
              <a:rPr lang="en" sz="1407">
                <a:solidFill>
                  <a:schemeClr val="dk2"/>
                </a:solidFill>
              </a:rPr>
              <a:t>Security and token issues</a:t>
            </a:r>
            <a:endParaRPr sz="1407">
              <a:solidFill>
                <a:schemeClr val="dk2"/>
              </a:solidFill>
            </a:endParaRPr>
          </a:p>
          <a:p>
            <a:pPr indent="-317976" lvl="0" marL="457200" rtl="0" algn="l">
              <a:lnSpc>
                <a:spcPct val="95000"/>
              </a:lnSpc>
              <a:spcBef>
                <a:spcPts val="0"/>
              </a:spcBef>
              <a:spcAft>
                <a:spcPts val="0"/>
              </a:spcAft>
              <a:buClr>
                <a:schemeClr val="dk2"/>
              </a:buClr>
              <a:buSzPts val="1408"/>
              <a:buChar char="●"/>
            </a:pPr>
            <a:r>
              <a:rPr lang="en" sz="1407">
                <a:solidFill>
                  <a:schemeClr val="dk2"/>
                </a:solidFill>
              </a:rPr>
              <a:t>Fixing bugs takes longer than expected.</a:t>
            </a:r>
            <a:endParaRPr sz="1407">
              <a:solidFill>
                <a:schemeClr val="dk2"/>
              </a:solidFill>
            </a:endParaRPr>
          </a:p>
          <a:p>
            <a:pPr indent="0" lvl="0" marL="0" rtl="0" algn="l">
              <a:lnSpc>
                <a:spcPct val="95000"/>
              </a:lnSpc>
              <a:spcBef>
                <a:spcPts val="1200"/>
              </a:spcBef>
              <a:spcAft>
                <a:spcPts val="0"/>
              </a:spcAft>
              <a:buNone/>
            </a:pPr>
            <a:r>
              <a:rPr b="1" lang="en" sz="1407">
                <a:solidFill>
                  <a:schemeClr val="dk2"/>
                </a:solidFill>
              </a:rPr>
              <a:t>Lessons Learned:</a:t>
            </a:r>
            <a:endParaRPr b="1" sz="1407">
              <a:solidFill>
                <a:schemeClr val="dk2"/>
              </a:solidFill>
            </a:endParaRPr>
          </a:p>
          <a:p>
            <a:pPr indent="-317976" lvl="0" marL="457200" rtl="0" algn="l">
              <a:lnSpc>
                <a:spcPct val="95000"/>
              </a:lnSpc>
              <a:spcBef>
                <a:spcPts val="1200"/>
              </a:spcBef>
              <a:spcAft>
                <a:spcPts val="0"/>
              </a:spcAft>
              <a:buClr>
                <a:schemeClr val="dk2"/>
              </a:buClr>
              <a:buSzPts val="1408"/>
              <a:buChar char="●"/>
            </a:pPr>
            <a:r>
              <a:rPr lang="en" sz="1407">
                <a:solidFill>
                  <a:schemeClr val="dk2"/>
                </a:solidFill>
              </a:rPr>
              <a:t>Clearly defining the scope and requirements upfront helps avoid scope change.</a:t>
            </a:r>
            <a:endParaRPr sz="1407">
              <a:solidFill>
                <a:schemeClr val="dk2"/>
              </a:solidFill>
            </a:endParaRPr>
          </a:p>
          <a:p>
            <a:pPr indent="-317976" lvl="0" marL="457200" rtl="0" algn="l">
              <a:lnSpc>
                <a:spcPct val="95000"/>
              </a:lnSpc>
              <a:spcBef>
                <a:spcPts val="0"/>
              </a:spcBef>
              <a:spcAft>
                <a:spcPts val="0"/>
              </a:spcAft>
              <a:buClr>
                <a:schemeClr val="dk2"/>
              </a:buClr>
              <a:buSzPts val="1408"/>
              <a:buChar char="●"/>
            </a:pPr>
            <a:r>
              <a:rPr lang="en" sz="1407">
                <a:solidFill>
                  <a:schemeClr val="dk2"/>
                </a:solidFill>
              </a:rPr>
              <a:t>Proper time management and realistic deadlines are critical for smooth project execution</a:t>
            </a:r>
            <a:endParaRPr sz="1407">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9450" y="1166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Conclusion; Q&amp;A</a:t>
            </a:r>
            <a:endParaRPr>
              <a:latin typeface="Lato"/>
              <a:ea typeface="Lato"/>
              <a:cs typeface="Lato"/>
              <a:sym typeface="Lato"/>
            </a:endParaRPr>
          </a:p>
        </p:txBody>
      </p:sp>
      <p:sp>
        <p:nvSpPr>
          <p:cNvPr id="189" name="Google Shape;189;p26"/>
          <p:cNvSpPr txBox="1"/>
          <p:nvPr>
            <p:ph idx="1" type="body"/>
          </p:nvPr>
        </p:nvSpPr>
        <p:spPr>
          <a:xfrm>
            <a:off x="729450" y="1679650"/>
            <a:ext cx="7688700" cy="34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595959"/>
                </a:solidFill>
              </a:rPr>
              <a:t>Next Steps</a:t>
            </a:r>
            <a:r>
              <a:rPr lang="en" sz="1400">
                <a:solidFill>
                  <a:srgbClr val="595959"/>
                </a:solidFill>
              </a:rPr>
              <a:t>:</a:t>
            </a:r>
            <a:endParaRPr sz="1400">
              <a:solidFill>
                <a:srgbClr val="595959"/>
              </a:solidFill>
            </a:endParaRPr>
          </a:p>
          <a:p>
            <a:pPr indent="-317500" lvl="0" marL="457200" rtl="0" algn="l">
              <a:spcBef>
                <a:spcPts val="1200"/>
              </a:spcBef>
              <a:spcAft>
                <a:spcPts val="0"/>
              </a:spcAft>
              <a:buClr>
                <a:srgbClr val="595959"/>
              </a:buClr>
              <a:buSzPts val="1400"/>
              <a:buChar char="●"/>
            </a:pPr>
            <a:r>
              <a:rPr lang="en" sz="1400">
                <a:solidFill>
                  <a:srgbClr val="595959"/>
                </a:solidFill>
              </a:rPr>
              <a:t>Deploy the application live</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Use the application for actual apartment applications</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Email Notification - Assigned task to client, Status update (Client and Agent)</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Discuss monetization strategy</a:t>
            </a:r>
            <a:endParaRPr sz="1400">
              <a:solidFill>
                <a:srgbClr val="595959"/>
              </a:solidFill>
            </a:endParaRPr>
          </a:p>
          <a:p>
            <a:pPr indent="0" lvl="0" marL="0" rtl="0" algn="l">
              <a:spcBef>
                <a:spcPts val="1200"/>
              </a:spcBef>
              <a:spcAft>
                <a:spcPts val="0"/>
              </a:spcAft>
              <a:buNone/>
            </a:pPr>
            <a:r>
              <a:rPr b="1" lang="en" sz="1400">
                <a:solidFill>
                  <a:srgbClr val="595959"/>
                </a:solidFill>
              </a:rPr>
              <a:t>Open to Feedback</a:t>
            </a:r>
            <a:r>
              <a:rPr lang="en" sz="1400">
                <a:solidFill>
                  <a:srgbClr val="595959"/>
                </a:solidFill>
              </a:rPr>
              <a:t>:</a:t>
            </a:r>
            <a:endParaRPr sz="1400">
              <a:solidFill>
                <a:srgbClr val="595959"/>
              </a:solidFill>
            </a:endParaRPr>
          </a:p>
          <a:p>
            <a:pPr indent="-317500" lvl="0" marL="457200" rtl="0" algn="l">
              <a:spcBef>
                <a:spcPts val="1200"/>
              </a:spcBef>
              <a:spcAft>
                <a:spcPts val="0"/>
              </a:spcAft>
              <a:buClr>
                <a:srgbClr val="595959"/>
              </a:buClr>
              <a:buSzPts val="1400"/>
              <a:buChar char="●"/>
            </a:pPr>
            <a:r>
              <a:rPr lang="en" sz="1400">
                <a:solidFill>
                  <a:srgbClr val="595959"/>
                </a:solidFill>
              </a:rPr>
              <a:t>We appreciate any feedback on our progress and suggestions to help us refine our approach as we move into the next development phase.</a:t>
            </a:r>
            <a:endParaRPr b="1" sz="1400">
              <a:solidFill>
                <a:srgbClr val="595959"/>
              </a:solidFill>
            </a:endParaRPr>
          </a:p>
          <a:p>
            <a:pPr indent="0" lvl="0" marL="0" rtl="0" algn="l">
              <a:spcBef>
                <a:spcPts val="1200"/>
              </a:spcBef>
              <a:spcAft>
                <a:spcPts val="1200"/>
              </a:spcAft>
              <a:buNone/>
            </a:pPr>
            <a:r>
              <a:t/>
            </a:r>
            <a:endParaRPr sz="14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751650" y="63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Team</a:t>
            </a:r>
            <a:endParaRPr/>
          </a:p>
        </p:txBody>
      </p:sp>
      <p:pic>
        <p:nvPicPr>
          <p:cNvPr id="97" name="Google Shape;97;p14"/>
          <p:cNvPicPr preferRelativeResize="0"/>
          <p:nvPr/>
        </p:nvPicPr>
        <p:blipFill>
          <a:blip r:embed="rId3">
            <a:alphaModFix/>
          </a:blip>
          <a:stretch>
            <a:fillRect/>
          </a:stretch>
        </p:blipFill>
        <p:spPr>
          <a:xfrm>
            <a:off x="7209250" y="1853850"/>
            <a:ext cx="1183100" cy="1183100"/>
          </a:xfrm>
          <a:prstGeom prst="rect">
            <a:avLst/>
          </a:prstGeom>
          <a:noFill/>
          <a:ln>
            <a:noFill/>
          </a:ln>
        </p:spPr>
      </p:pic>
      <p:pic>
        <p:nvPicPr>
          <p:cNvPr id="98" name="Google Shape;98;p14"/>
          <p:cNvPicPr preferRelativeResize="0"/>
          <p:nvPr/>
        </p:nvPicPr>
        <p:blipFill>
          <a:blip r:embed="rId3">
            <a:alphaModFix/>
          </a:blip>
          <a:stretch>
            <a:fillRect/>
          </a:stretch>
        </p:blipFill>
        <p:spPr>
          <a:xfrm>
            <a:off x="5594850" y="1853850"/>
            <a:ext cx="1183100" cy="1183100"/>
          </a:xfrm>
          <a:prstGeom prst="rect">
            <a:avLst/>
          </a:prstGeom>
          <a:noFill/>
          <a:ln>
            <a:noFill/>
          </a:ln>
        </p:spPr>
      </p:pic>
      <p:pic>
        <p:nvPicPr>
          <p:cNvPr id="99" name="Google Shape;99;p14"/>
          <p:cNvPicPr preferRelativeResize="0"/>
          <p:nvPr/>
        </p:nvPicPr>
        <p:blipFill>
          <a:blip r:embed="rId3">
            <a:alphaModFix/>
          </a:blip>
          <a:stretch>
            <a:fillRect/>
          </a:stretch>
        </p:blipFill>
        <p:spPr>
          <a:xfrm>
            <a:off x="3980450" y="1853850"/>
            <a:ext cx="1183100" cy="1183100"/>
          </a:xfrm>
          <a:prstGeom prst="rect">
            <a:avLst/>
          </a:prstGeom>
          <a:noFill/>
          <a:ln>
            <a:noFill/>
          </a:ln>
        </p:spPr>
      </p:pic>
      <p:pic>
        <p:nvPicPr>
          <p:cNvPr id="100" name="Google Shape;100;p14"/>
          <p:cNvPicPr preferRelativeResize="0"/>
          <p:nvPr/>
        </p:nvPicPr>
        <p:blipFill>
          <a:blip r:embed="rId3">
            <a:alphaModFix/>
          </a:blip>
          <a:stretch>
            <a:fillRect/>
          </a:stretch>
        </p:blipFill>
        <p:spPr>
          <a:xfrm>
            <a:off x="2366050" y="1853850"/>
            <a:ext cx="1183100" cy="1183100"/>
          </a:xfrm>
          <a:prstGeom prst="rect">
            <a:avLst/>
          </a:prstGeom>
          <a:noFill/>
          <a:ln>
            <a:noFill/>
          </a:ln>
        </p:spPr>
      </p:pic>
      <p:pic>
        <p:nvPicPr>
          <p:cNvPr id="101" name="Google Shape;101;p14"/>
          <p:cNvPicPr preferRelativeResize="0"/>
          <p:nvPr/>
        </p:nvPicPr>
        <p:blipFill>
          <a:blip r:embed="rId3">
            <a:alphaModFix/>
          </a:blip>
          <a:stretch>
            <a:fillRect/>
          </a:stretch>
        </p:blipFill>
        <p:spPr>
          <a:xfrm>
            <a:off x="751650" y="1853850"/>
            <a:ext cx="1183100" cy="1183100"/>
          </a:xfrm>
          <a:prstGeom prst="rect">
            <a:avLst/>
          </a:prstGeom>
          <a:noFill/>
          <a:ln>
            <a:noFill/>
          </a:ln>
        </p:spPr>
      </p:pic>
      <p:sp>
        <p:nvSpPr>
          <p:cNvPr id="102" name="Google Shape;102;p14"/>
          <p:cNvSpPr/>
          <p:nvPr/>
        </p:nvSpPr>
        <p:spPr>
          <a:xfrm>
            <a:off x="943050" y="3086100"/>
            <a:ext cx="1183200" cy="20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Calibri"/>
                <a:ea typeface="Calibri"/>
                <a:cs typeface="Calibri"/>
                <a:sym typeface="Calibri"/>
              </a:rPr>
              <a:t>Sergio</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Calibri"/>
                <a:ea typeface="Calibri"/>
                <a:cs typeface="Calibri"/>
                <a:sym typeface="Calibri"/>
              </a:rPr>
              <a:t>Khalil</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Open Sans"/>
                <a:ea typeface="Open Sans"/>
                <a:cs typeface="Open Sans"/>
                <a:sym typeface="Open Sans"/>
              </a:rPr>
              <a:t>Backend Developer,</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2"/>
                </a:solidFill>
                <a:latin typeface="Open Sans"/>
                <a:ea typeface="Open Sans"/>
                <a:cs typeface="Open Sans"/>
                <a:sym typeface="Open Sans"/>
              </a:rPr>
              <a:t>Scrum Master</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2685A"/>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5A5A5"/>
              </a:solidFill>
              <a:latin typeface="Open Sans"/>
              <a:ea typeface="Open Sans"/>
              <a:cs typeface="Open Sans"/>
              <a:sym typeface="Open Sans"/>
            </a:endParaRPr>
          </a:p>
        </p:txBody>
      </p:sp>
      <p:sp>
        <p:nvSpPr>
          <p:cNvPr id="103" name="Google Shape;103;p14"/>
          <p:cNvSpPr/>
          <p:nvPr/>
        </p:nvSpPr>
        <p:spPr>
          <a:xfrm>
            <a:off x="2557475" y="3086100"/>
            <a:ext cx="1183200" cy="20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chemeClr val="dk2"/>
                </a:solidFill>
                <a:latin typeface="Calibri"/>
                <a:ea typeface="Calibri"/>
                <a:cs typeface="Calibri"/>
                <a:sym typeface="Calibri"/>
              </a:rPr>
              <a:t>Yuhang Zhang</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2"/>
                </a:solidFill>
                <a:latin typeface="Open Sans"/>
                <a:ea typeface="Open Sans"/>
                <a:cs typeface="Open Sans"/>
                <a:sym typeface="Open Sans"/>
              </a:rPr>
              <a:t>QA Engineer, Front End Developer</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2685A"/>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5A5A5"/>
              </a:solidFill>
              <a:latin typeface="Open Sans"/>
              <a:ea typeface="Open Sans"/>
              <a:cs typeface="Open Sans"/>
              <a:sym typeface="Open Sans"/>
            </a:endParaRPr>
          </a:p>
        </p:txBody>
      </p:sp>
      <p:sp>
        <p:nvSpPr>
          <p:cNvPr id="104" name="Google Shape;104;p14"/>
          <p:cNvSpPr/>
          <p:nvPr/>
        </p:nvSpPr>
        <p:spPr>
          <a:xfrm>
            <a:off x="4171900" y="3086100"/>
            <a:ext cx="1183200" cy="20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chemeClr val="dk2"/>
                </a:solidFill>
                <a:latin typeface="Calibri"/>
                <a:ea typeface="Calibri"/>
                <a:cs typeface="Calibri"/>
                <a:sym typeface="Calibri"/>
              </a:rPr>
              <a:t>Asma Asiri</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2"/>
                </a:solidFill>
                <a:latin typeface="Open Sans"/>
                <a:ea typeface="Open Sans"/>
                <a:cs typeface="Open Sans"/>
                <a:sym typeface="Open Sans"/>
              </a:rPr>
              <a:t>Figma Designer, Front End Developer</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2685A"/>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5A5A5"/>
              </a:solidFill>
              <a:latin typeface="Open Sans"/>
              <a:ea typeface="Open Sans"/>
              <a:cs typeface="Open Sans"/>
              <a:sym typeface="Open Sans"/>
            </a:endParaRPr>
          </a:p>
        </p:txBody>
      </p:sp>
      <p:sp>
        <p:nvSpPr>
          <p:cNvPr id="105" name="Google Shape;105;p14"/>
          <p:cNvSpPr/>
          <p:nvPr/>
        </p:nvSpPr>
        <p:spPr>
          <a:xfrm>
            <a:off x="5786325" y="3086100"/>
            <a:ext cx="1338600" cy="20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chemeClr val="dk2"/>
                </a:solidFill>
                <a:latin typeface="Calibri"/>
                <a:ea typeface="Calibri"/>
                <a:cs typeface="Calibri"/>
                <a:sym typeface="Calibri"/>
              </a:rPr>
              <a:t>Brad Nissenbaum</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2"/>
                </a:solidFill>
                <a:latin typeface="Open Sans"/>
                <a:ea typeface="Open Sans"/>
                <a:cs typeface="Open Sans"/>
                <a:sym typeface="Open Sans"/>
              </a:rPr>
              <a:t>Project Manager, </a:t>
            </a:r>
            <a:r>
              <a:rPr b="0" i="0" lang="en" sz="1200" u="none" cap="none" strike="noStrike">
                <a:solidFill>
                  <a:schemeClr val="dk2"/>
                </a:solidFill>
                <a:latin typeface="Open Sans"/>
                <a:ea typeface="Open Sans"/>
                <a:cs typeface="Open Sans"/>
                <a:sym typeface="Open Sans"/>
              </a:rPr>
              <a:t>Backend Developer, Industry Expert</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2685A"/>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5A5A5"/>
              </a:solidFill>
              <a:latin typeface="Open Sans"/>
              <a:ea typeface="Open Sans"/>
              <a:cs typeface="Open Sans"/>
              <a:sym typeface="Open Sans"/>
            </a:endParaRPr>
          </a:p>
        </p:txBody>
      </p:sp>
      <p:sp>
        <p:nvSpPr>
          <p:cNvPr id="106" name="Google Shape;106;p14"/>
          <p:cNvSpPr/>
          <p:nvPr/>
        </p:nvSpPr>
        <p:spPr>
          <a:xfrm>
            <a:off x="7400750" y="3086100"/>
            <a:ext cx="1183200" cy="20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chemeClr val="dk2"/>
                </a:solidFill>
                <a:latin typeface="Calibri"/>
                <a:ea typeface="Calibri"/>
                <a:cs typeface="Calibri"/>
                <a:sym typeface="Calibri"/>
              </a:rPr>
              <a:t>Shivaang Kumar</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2"/>
                </a:solidFill>
                <a:latin typeface="Open Sans"/>
                <a:ea typeface="Open Sans"/>
                <a:cs typeface="Open Sans"/>
                <a:sym typeface="Open Sans"/>
              </a:rPr>
              <a:t>Front-end Developer, QA Engineer</a:t>
            </a:r>
            <a:endParaRPr b="0" i="0" sz="12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2685A"/>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5A5A5"/>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3277425" y="990875"/>
            <a:ext cx="514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Idea	</a:t>
            </a:r>
            <a:endParaRPr/>
          </a:p>
        </p:txBody>
      </p:sp>
      <p:sp>
        <p:nvSpPr>
          <p:cNvPr id="112" name="Google Shape;112;p15"/>
          <p:cNvSpPr txBox="1"/>
          <p:nvPr>
            <p:ph idx="1" type="body"/>
          </p:nvPr>
        </p:nvSpPr>
        <p:spPr>
          <a:xfrm>
            <a:off x="3277425" y="1780750"/>
            <a:ext cx="5140800" cy="2793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Char char="●"/>
            </a:pPr>
            <a:r>
              <a:rPr b="1" lang="en" sz="1500">
                <a:solidFill>
                  <a:schemeClr val="dk2"/>
                </a:solidFill>
              </a:rPr>
              <a:t>Streamline communication</a:t>
            </a:r>
            <a:r>
              <a:rPr lang="en" sz="1500">
                <a:solidFill>
                  <a:schemeClr val="dk2"/>
                </a:solidFill>
              </a:rPr>
              <a:t> between real estate agents and their clients</a:t>
            </a:r>
            <a:endParaRPr sz="1500">
              <a:solidFill>
                <a:schemeClr val="dk2"/>
              </a:solidFill>
            </a:endParaRPr>
          </a:p>
          <a:p>
            <a:pPr indent="-323850" lvl="0" marL="457200" rtl="0" algn="l">
              <a:lnSpc>
                <a:spcPct val="150000"/>
              </a:lnSpc>
              <a:spcBef>
                <a:spcPts val="0"/>
              </a:spcBef>
              <a:spcAft>
                <a:spcPts val="0"/>
              </a:spcAft>
              <a:buClr>
                <a:schemeClr val="dk2"/>
              </a:buClr>
              <a:buSzPts val="1500"/>
              <a:buChar char="●"/>
            </a:pPr>
            <a:r>
              <a:rPr lang="en" sz="1500">
                <a:solidFill>
                  <a:schemeClr val="dk2"/>
                </a:solidFill>
              </a:rPr>
              <a:t>Help efficiently </a:t>
            </a:r>
            <a:r>
              <a:rPr b="1" lang="en" sz="1500">
                <a:solidFill>
                  <a:schemeClr val="dk2"/>
                </a:solidFill>
              </a:rPr>
              <a:t>track the progress</a:t>
            </a:r>
            <a:r>
              <a:rPr lang="en" sz="1500">
                <a:solidFill>
                  <a:schemeClr val="dk2"/>
                </a:solidFill>
              </a:rPr>
              <a:t> of rental applications - including submitting necessary documents and payments</a:t>
            </a:r>
            <a:endParaRPr sz="1500">
              <a:solidFill>
                <a:schemeClr val="dk2"/>
              </a:solidFill>
            </a:endParaRPr>
          </a:p>
          <a:p>
            <a:pPr indent="-323850" lvl="0" marL="457200" rtl="0" algn="l">
              <a:lnSpc>
                <a:spcPct val="150000"/>
              </a:lnSpc>
              <a:spcBef>
                <a:spcPts val="0"/>
              </a:spcBef>
              <a:spcAft>
                <a:spcPts val="0"/>
              </a:spcAft>
              <a:buClr>
                <a:schemeClr val="dk2"/>
              </a:buClr>
              <a:buSzPts val="1500"/>
              <a:buChar char="●"/>
            </a:pPr>
            <a:r>
              <a:rPr lang="en" sz="1500">
                <a:solidFill>
                  <a:schemeClr val="dk2"/>
                </a:solidFill>
              </a:rPr>
              <a:t>Ensure </a:t>
            </a:r>
            <a:r>
              <a:rPr b="1" lang="en" sz="1500">
                <a:solidFill>
                  <a:schemeClr val="dk2"/>
                </a:solidFill>
              </a:rPr>
              <a:t>transparency</a:t>
            </a:r>
            <a:endParaRPr b="1" sz="1500">
              <a:solidFill>
                <a:schemeClr val="dk2"/>
              </a:solidFill>
            </a:endParaRPr>
          </a:p>
          <a:p>
            <a:pPr indent="-323850" lvl="0" marL="457200" rtl="0" algn="l">
              <a:lnSpc>
                <a:spcPct val="150000"/>
              </a:lnSpc>
              <a:spcBef>
                <a:spcPts val="0"/>
              </a:spcBef>
              <a:spcAft>
                <a:spcPts val="0"/>
              </a:spcAft>
              <a:buClr>
                <a:schemeClr val="dk2"/>
              </a:buClr>
              <a:buSzPts val="1500"/>
              <a:buChar char="●"/>
            </a:pPr>
            <a:r>
              <a:rPr b="1" lang="en" sz="1500">
                <a:solidFill>
                  <a:schemeClr val="dk2"/>
                </a:solidFill>
              </a:rPr>
              <a:t>Reduce manual paperwork</a:t>
            </a:r>
            <a:r>
              <a:rPr lang="en" sz="1500">
                <a:solidFill>
                  <a:schemeClr val="dk2"/>
                </a:solidFill>
              </a:rPr>
              <a:t> during the leasing process</a:t>
            </a:r>
            <a:endParaRPr sz="1500">
              <a:solidFill>
                <a:schemeClr val="dk2"/>
              </a:solidFill>
            </a:endParaRPr>
          </a:p>
          <a:p>
            <a:pPr indent="0" lvl="0" marL="0" rtl="0" algn="l">
              <a:spcBef>
                <a:spcPts val="1200"/>
              </a:spcBef>
              <a:spcAft>
                <a:spcPts val="0"/>
              </a:spcAft>
              <a:buClr>
                <a:schemeClr val="dk1"/>
              </a:buClr>
              <a:buSzPts val="1100"/>
              <a:buFont typeface="Arial"/>
              <a:buNone/>
            </a:pPr>
            <a:r>
              <a:t/>
            </a:r>
            <a:endParaRPr sz="1500">
              <a:solidFill>
                <a:schemeClr val="dk2"/>
              </a:solidFill>
            </a:endParaRPr>
          </a:p>
          <a:p>
            <a:pPr indent="0" lvl="0" marL="0" rtl="0" algn="l">
              <a:spcBef>
                <a:spcPts val="1200"/>
              </a:spcBef>
              <a:spcAft>
                <a:spcPts val="1200"/>
              </a:spcAft>
              <a:buNone/>
            </a:pPr>
            <a:r>
              <a:t/>
            </a:r>
            <a:endParaRPr sz="1400">
              <a:solidFill>
                <a:schemeClr val="dk2"/>
              </a:solidFill>
            </a:endParaRPr>
          </a:p>
        </p:txBody>
      </p:sp>
      <p:pic>
        <p:nvPicPr>
          <p:cNvPr id="113" name="Google Shape;113;p15"/>
          <p:cNvPicPr preferRelativeResize="0"/>
          <p:nvPr/>
        </p:nvPicPr>
        <p:blipFill>
          <a:blip r:embed="rId3">
            <a:alphaModFix/>
          </a:blip>
          <a:stretch>
            <a:fillRect/>
          </a:stretch>
        </p:blipFill>
        <p:spPr>
          <a:xfrm>
            <a:off x="-11" y="0"/>
            <a:ext cx="3080922"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428650" y="701600"/>
            <a:ext cx="2321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Need</a:t>
            </a:r>
            <a:endParaRPr/>
          </a:p>
        </p:txBody>
      </p:sp>
      <p:sp>
        <p:nvSpPr>
          <p:cNvPr id="119" name="Google Shape;119;p16"/>
          <p:cNvSpPr txBox="1"/>
          <p:nvPr>
            <p:ph idx="1" type="body"/>
          </p:nvPr>
        </p:nvSpPr>
        <p:spPr>
          <a:xfrm>
            <a:off x="428650" y="1343463"/>
            <a:ext cx="2956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a:t>Our market research shows:</a:t>
            </a:r>
            <a:endParaRPr b="1" sz="1600"/>
          </a:p>
        </p:txBody>
      </p:sp>
      <p:sp>
        <p:nvSpPr>
          <p:cNvPr id="120" name="Google Shape;120;p16"/>
          <p:cNvSpPr/>
          <p:nvPr/>
        </p:nvSpPr>
        <p:spPr>
          <a:xfrm>
            <a:off x="4067973" y="701596"/>
            <a:ext cx="4812048" cy="18189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 name="Google Shape;121;p16"/>
          <p:cNvSpPr txBox="1"/>
          <p:nvPr/>
        </p:nvSpPr>
        <p:spPr>
          <a:xfrm>
            <a:off x="4871650" y="989323"/>
            <a:ext cx="3284100" cy="72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Lato"/>
                <a:ea typeface="Lato"/>
                <a:cs typeface="Lato"/>
                <a:sym typeface="Lato"/>
              </a:rPr>
              <a:t>“Most of the communication was done in one long email chain (over 60 emails), which became hard to track.”</a:t>
            </a:r>
            <a:endParaRPr>
              <a:solidFill>
                <a:schemeClr val="dk2"/>
              </a:solidFill>
              <a:latin typeface="Lato"/>
              <a:ea typeface="Lato"/>
              <a:cs typeface="Lato"/>
              <a:sym typeface="Lato"/>
            </a:endParaRPr>
          </a:p>
          <a:p>
            <a:pPr indent="-317500" lvl="0" marL="457200" rtl="0" algn="l">
              <a:lnSpc>
                <a:spcPct val="115000"/>
              </a:lnSpc>
              <a:spcBef>
                <a:spcPts val="1200"/>
              </a:spcBef>
              <a:spcAft>
                <a:spcPts val="0"/>
              </a:spcAft>
              <a:buClr>
                <a:schemeClr val="dk2"/>
              </a:buClr>
              <a:buSzPts val="1400"/>
              <a:buFont typeface="Lato"/>
              <a:buChar char="-"/>
            </a:pPr>
            <a:r>
              <a:rPr lang="en">
                <a:solidFill>
                  <a:schemeClr val="dk2"/>
                </a:solidFill>
                <a:latin typeface="Lato"/>
                <a:ea typeface="Lato"/>
                <a:cs typeface="Lato"/>
                <a:sym typeface="Lato"/>
              </a:rPr>
              <a:t>Apartment renter in Brookline</a:t>
            </a:r>
            <a:endParaRPr>
              <a:solidFill>
                <a:schemeClr val="dk2"/>
              </a:solidFill>
              <a:latin typeface="Lato"/>
              <a:ea typeface="Lato"/>
              <a:cs typeface="Lato"/>
              <a:sym typeface="Lato"/>
            </a:endParaRPr>
          </a:p>
        </p:txBody>
      </p:sp>
      <p:sp>
        <p:nvSpPr>
          <p:cNvPr id="122" name="Google Shape;122;p16"/>
          <p:cNvSpPr/>
          <p:nvPr/>
        </p:nvSpPr>
        <p:spPr>
          <a:xfrm>
            <a:off x="4165148" y="3172173"/>
            <a:ext cx="4812048" cy="18189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 name="Google Shape;123;p16"/>
          <p:cNvSpPr txBox="1"/>
          <p:nvPr/>
        </p:nvSpPr>
        <p:spPr>
          <a:xfrm>
            <a:off x="4650000" y="3367188"/>
            <a:ext cx="4417800" cy="142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“Being able to go through the application/approval/moving process all in one place vs various email and text threads would be helpful.”</a:t>
            </a:r>
            <a:endParaRPr>
              <a:solidFill>
                <a:schemeClr val="accent1"/>
              </a:solidFill>
              <a:latin typeface="Lato"/>
              <a:ea typeface="Lato"/>
              <a:cs typeface="Lato"/>
              <a:sym typeface="Lato"/>
            </a:endParaRPr>
          </a:p>
          <a:p>
            <a:pPr indent="-317500" lvl="1" marL="9144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Apartment renter in Fenway</a:t>
            </a:r>
            <a:endParaRPr>
              <a:solidFill>
                <a:schemeClr val="accent1"/>
              </a:solidFill>
              <a:latin typeface="Lato"/>
              <a:ea typeface="Lato"/>
              <a:cs typeface="Lato"/>
              <a:sym typeface="Lato"/>
            </a:endParaRPr>
          </a:p>
        </p:txBody>
      </p:sp>
      <p:sp>
        <p:nvSpPr>
          <p:cNvPr id="124" name="Google Shape;124;p16"/>
          <p:cNvSpPr/>
          <p:nvPr/>
        </p:nvSpPr>
        <p:spPr>
          <a:xfrm>
            <a:off x="224598" y="2185948"/>
            <a:ext cx="4812048" cy="18189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 name="Google Shape;125;p16"/>
          <p:cNvSpPr txBox="1"/>
          <p:nvPr/>
        </p:nvSpPr>
        <p:spPr>
          <a:xfrm>
            <a:off x="581500" y="2433725"/>
            <a:ext cx="4216800" cy="891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“A shared checklist of completed and incomplete requirements and “per-issue” communication would be handy.”</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Apartment renter in Cambridge</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3912400" y="761750"/>
            <a:ext cx="4649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Scope</a:t>
            </a:r>
            <a:endParaRPr>
              <a:latin typeface="Lato"/>
              <a:ea typeface="Lato"/>
              <a:cs typeface="Lato"/>
              <a:sym typeface="Lato"/>
            </a:endParaRPr>
          </a:p>
        </p:txBody>
      </p:sp>
      <p:sp>
        <p:nvSpPr>
          <p:cNvPr id="131" name="Google Shape;131;p17"/>
          <p:cNvSpPr txBox="1"/>
          <p:nvPr>
            <p:ph idx="1" type="body"/>
          </p:nvPr>
        </p:nvSpPr>
        <p:spPr>
          <a:xfrm>
            <a:off x="3912400" y="1505100"/>
            <a:ext cx="4649100" cy="2958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Times New Roman"/>
              <a:buChar char="●"/>
            </a:pPr>
            <a:r>
              <a:rPr b="1" lang="en" sz="1600"/>
              <a:t>Application Management: </a:t>
            </a:r>
            <a:r>
              <a:rPr lang="en" sz="1600"/>
              <a:t>Create, add/remove users, delete, show progress</a:t>
            </a:r>
            <a:endParaRPr sz="1600"/>
          </a:p>
          <a:p>
            <a:pPr indent="0" lvl="0" marL="45720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Font typeface="Times New Roman"/>
              <a:buChar char="●"/>
            </a:pPr>
            <a:r>
              <a:rPr b="1" lang="en" sz="1600"/>
              <a:t>Task Creation: </a:t>
            </a:r>
            <a:r>
              <a:rPr lang="en" sz="1600"/>
              <a:t>Agents can customize tasks based on individual client needs.</a:t>
            </a:r>
            <a:endParaRPr sz="1600"/>
          </a:p>
          <a:p>
            <a:pPr indent="0" lvl="0" marL="45720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Font typeface="Times New Roman"/>
              <a:buChar char="●"/>
            </a:pPr>
            <a:r>
              <a:rPr b="1" lang="en" sz="1600"/>
              <a:t>Document Management: </a:t>
            </a:r>
            <a:r>
              <a:rPr lang="en" sz="1600"/>
              <a:t>Agents and clients can upload, store, and manage documents in a centralized, secure, repository.</a:t>
            </a:r>
            <a:endParaRPr sz="1600"/>
          </a:p>
          <a:p>
            <a:pPr indent="0" lvl="0" marL="45720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Font typeface="Times New Roman"/>
              <a:buChar char="●"/>
            </a:pPr>
            <a:r>
              <a:rPr b="1" lang="en" sz="1600"/>
              <a:t>Status Dashboard: </a:t>
            </a:r>
            <a:r>
              <a:rPr lang="en" sz="1600"/>
              <a:t>Agents and clients  can view progress through a dashboard.</a:t>
            </a:r>
            <a:endParaRPr/>
          </a:p>
        </p:txBody>
      </p:sp>
      <p:pic>
        <p:nvPicPr>
          <p:cNvPr id="132" name="Google Shape;132;p17"/>
          <p:cNvPicPr preferRelativeResize="0"/>
          <p:nvPr/>
        </p:nvPicPr>
        <p:blipFill rotWithShape="1">
          <a:blip r:embed="rId3">
            <a:alphaModFix/>
          </a:blip>
          <a:srcRect b="0" l="34490" r="16490" t="0"/>
          <a:stretch/>
        </p:blipFill>
        <p:spPr>
          <a:xfrm>
            <a:off x="1" y="7613"/>
            <a:ext cx="3769027" cy="512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494275" y="715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Goals</a:t>
            </a:r>
            <a:endParaRPr>
              <a:latin typeface="Lato"/>
              <a:ea typeface="Lato"/>
              <a:cs typeface="Lato"/>
              <a:sym typeface="Lato"/>
            </a:endParaRPr>
          </a:p>
        </p:txBody>
      </p:sp>
      <p:sp>
        <p:nvSpPr>
          <p:cNvPr id="138" name="Google Shape;138;p18"/>
          <p:cNvSpPr txBox="1"/>
          <p:nvPr>
            <p:ph idx="1" type="body"/>
          </p:nvPr>
        </p:nvSpPr>
        <p:spPr>
          <a:xfrm>
            <a:off x="292550" y="1576675"/>
            <a:ext cx="4693500" cy="2261100"/>
          </a:xfrm>
          <a:prstGeom prst="rect">
            <a:avLst/>
          </a:prstGeom>
        </p:spPr>
        <p:txBody>
          <a:bodyPr anchorCtr="0" anchor="t" bIns="91425" lIns="91425" spcFirstLastPara="1" rIns="91425" wrap="square" tIns="91425">
            <a:noAutofit/>
          </a:bodyPr>
          <a:lstStyle/>
          <a:p>
            <a:pPr indent="-313690" lvl="0" marL="457200" rtl="0" algn="l">
              <a:lnSpc>
                <a:spcPct val="150000"/>
              </a:lnSpc>
              <a:spcBef>
                <a:spcPts val="0"/>
              </a:spcBef>
              <a:spcAft>
                <a:spcPts val="0"/>
              </a:spcAft>
              <a:buSzPts val="1340"/>
              <a:buFont typeface="Arial"/>
              <a:buChar char="●"/>
            </a:pPr>
            <a:r>
              <a:rPr b="1" lang="en" sz="1340">
                <a:latin typeface="Arial"/>
                <a:ea typeface="Arial"/>
                <a:cs typeface="Arial"/>
                <a:sym typeface="Arial"/>
              </a:rPr>
              <a:t>Improve communication</a:t>
            </a:r>
            <a:r>
              <a:rPr lang="en" sz="1340">
                <a:latin typeface="Arial"/>
                <a:ea typeface="Arial"/>
                <a:cs typeface="Arial"/>
                <a:sym typeface="Arial"/>
              </a:rPr>
              <a:t>: Reduce delays by centralizing messaging.</a:t>
            </a:r>
            <a:endParaRPr sz="1340">
              <a:latin typeface="Arial"/>
              <a:ea typeface="Arial"/>
              <a:cs typeface="Arial"/>
              <a:sym typeface="Arial"/>
            </a:endParaRPr>
          </a:p>
          <a:p>
            <a:pPr indent="-313690" lvl="0" marL="457200" rtl="0" algn="l">
              <a:lnSpc>
                <a:spcPct val="150000"/>
              </a:lnSpc>
              <a:spcBef>
                <a:spcPts val="0"/>
              </a:spcBef>
              <a:spcAft>
                <a:spcPts val="0"/>
              </a:spcAft>
              <a:buSzPts val="1340"/>
              <a:buFont typeface="Arial"/>
              <a:buChar char="●"/>
            </a:pPr>
            <a:r>
              <a:rPr b="1" lang="en" sz="1340">
                <a:latin typeface="Arial"/>
                <a:ea typeface="Arial"/>
                <a:cs typeface="Arial"/>
                <a:sym typeface="Arial"/>
              </a:rPr>
              <a:t>Track progress</a:t>
            </a:r>
            <a:r>
              <a:rPr lang="en" sz="1340">
                <a:latin typeface="Arial"/>
                <a:ea typeface="Arial"/>
                <a:cs typeface="Arial"/>
                <a:sym typeface="Arial"/>
              </a:rPr>
              <a:t>: Enable clients and agents to monitor progress easily.</a:t>
            </a:r>
            <a:endParaRPr sz="1340">
              <a:latin typeface="Arial"/>
              <a:ea typeface="Arial"/>
              <a:cs typeface="Arial"/>
              <a:sym typeface="Arial"/>
            </a:endParaRPr>
          </a:p>
          <a:p>
            <a:pPr indent="-313690" lvl="0" marL="457200" rtl="0" algn="l">
              <a:lnSpc>
                <a:spcPct val="150000"/>
              </a:lnSpc>
              <a:spcBef>
                <a:spcPts val="0"/>
              </a:spcBef>
              <a:spcAft>
                <a:spcPts val="0"/>
              </a:spcAft>
              <a:buSzPts val="1340"/>
              <a:buFont typeface="Arial"/>
              <a:buChar char="●"/>
            </a:pPr>
            <a:r>
              <a:rPr b="1" lang="en" sz="1340">
                <a:latin typeface="Arial"/>
                <a:ea typeface="Arial"/>
                <a:cs typeface="Arial"/>
                <a:sym typeface="Arial"/>
              </a:rPr>
              <a:t>Reduce paperwork</a:t>
            </a:r>
            <a:r>
              <a:rPr lang="en" sz="1340">
                <a:latin typeface="Arial"/>
                <a:ea typeface="Arial"/>
                <a:cs typeface="Arial"/>
                <a:sym typeface="Arial"/>
              </a:rPr>
              <a:t>: Transition from manual handling to digital workflows.</a:t>
            </a:r>
            <a:endParaRPr sz="1340">
              <a:latin typeface="Arial"/>
              <a:ea typeface="Arial"/>
              <a:cs typeface="Arial"/>
              <a:sym typeface="Arial"/>
            </a:endParaRPr>
          </a:p>
          <a:p>
            <a:pPr indent="-313690" lvl="0" marL="457200" rtl="0" algn="l">
              <a:lnSpc>
                <a:spcPct val="150000"/>
              </a:lnSpc>
              <a:spcBef>
                <a:spcPts val="0"/>
              </a:spcBef>
              <a:spcAft>
                <a:spcPts val="0"/>
              </a:spcAft>
              <a:buSzPts val="1340"/>
              <a:buFont typeface="Arial"/>
              <a:buChar char="●"/>
            </a:pPr>
            <a:r>
              <a:rPr b="1" lang="en" sz="1340">
                <a:latin typeface="Arial"/>
                <a:ea typeface="Arial"/>
                <a:cs typeface="Arial"/>
                <a:sym typeface="Arial"/>
              </a:rPr>
              <a:t>Ensure transparency</a:t>
            </a:r>
            <a:r>
              <a:rPr lang="en" sz="1340">
                <a:latin typeface="Arial"/>
                <a:ea typeface="Arial"/>
                <a:cs typeface="Arial"/>
                <a:sym typeface="Arial"/>
              </a:rPr>
              <a:t>: Build trust through real-time updates.</a:t>
            </a:r>
            <a:endParaRPr sz="1340">
              <a:latin typeface="Arial"/>
              <a:ea typeface="Arial"/>
              <a:cs typeface="Arial"/>
              <a:sym typeface="Arial"/>
            </a:endParaRPr>
          </a:p>
        </p:txBody>
      </p:sp>
      <p:pic>
        <p:nvPicPr>
          <p:cNvPr id="139" name="Google Shape;139;p18"/>
          <p:cNvPicPr preferRelativeResize="0"/>
          <p:nvPr/>
        </p:nvPicPr>
        <p:blipFill rotWithShape="1">
          <a:blip r:embed="rId3">
            <a:alphaModFix/>
          </a:blip>
          <a:srcRect b="0" l="17125" r="14150" t="0"/>
          <a:stretch/>
        </p:blipFill>
        <p:spPr>
          <a:xfrm>
            <a:off x="5216400" y="0"/>
            <a:ext cx="39276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147975" y="970425"/>
            <a:ext cx="4270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Target Users</a:t>
            </a:r>
            <a:endParaRPr>
              <a:latin typeface="Lato"/>
              <a:ea typeface="Lato"/>
              <a:cs typeface="Lato"/>
              <a:sym typeface="Lato"/>
            </a:endParaRPr>
          </a:p>
          <a:p>
            <a:pPr indent="0" lvl="0" marL="0" rtl="0" algn="l">
              <a:spcBef>
                <a:spcPts val="0"/>
              </a:spcBef>
              <a:spcAft>
                <a:spcPts val="0"/>
              </a:spcAft>
              <a:buNone/>
            </a:pPr>
            <a:r>
              <a:t/>
            </a:r>
            <a:endParaRPr/>
          </a:p>
        </p:txBody>
      </p:sp>
      <p:sp>
        <p:nvSpPr>
          <p:cNvPr id="145" name="Google Shape;145;p19"/>
          <p:cNvSpPr txBox="1"/>
          <p:nvPr>
            <p:ph idx="1" type="body"/>
          </p:nvPr>
        </p:nvSpPr>
        <p:spPr>
          <a:xfrm>
            <a:off x="4147975" y="1730650"/>
            <a:ext cx="4270200" cy="2261100"/>
          </a:xfrm>
          <a:prstGeom prst="rect">
            <a:avLst/>
          </a:prstGeom>
        </p:spPr>
        <p:txBody>
          <a:bodyPr anchorCtr="0" anchor="t" bIns="91425" lIns="91425" spcFirstLastPara="1" rIns="91425" wrap="square" tIns="91425">
            <a:normAutofit lnSpcReduction="20000"/>
          </a:bodyPr>
          <a:lstStyle/>
          <a:p>
            <a:pPr indent="-317500" lvl="0" marL="457200" rtl="0" algn="just">
              <a:lnSpc>
                <a:spcPct val="150000"/>
              </a:lnSpc>
              <a:spcBef>
                <a:spcPts val="1200"/>
              </a:spcBef>
              <a:spcAft>
                <a:spcPts val="0"/>
              </a:spcAft>
              <a:buSzPts val="1400"/>
              <a:buFont typeface="Times New Roman"/>
              <a:buChar char="●"/>
            </a:pPr>
            <a:r>
              <a:rPr b="1" lang="en" sz="1400"/>
              <a:t>Brokers/Managers: </a:t>
            </a:r>
            <a:r>
              <a:rPr lang="en" sz="1400"/>
              <a:t>The owners/managers of the brokerage who manage the agents.</a:t>
            </a:r>
            <a:endParaRPr sz="1400"/>
          </a:p>
          <a:p>
            <a:pPr indent="-317500" lvl="0" marL="457200" rtl="0" algn="just">
              <a:lnSpc>
                <a:spcPct val="150000"/>
              </a:lnSpc>
              <a:spcBef>
                <a:spcPts val="0"/>
              </a:spcBef>
              <a:spcAft>
                <a:spcPts val="0"/>
              </a:spcAft>
              <a:buSzPts val="1400"/>
              <a:buFont typeface="Times New Roman"/>
              <a:buChar char="●"/>
            </a:pPr>
            <a:r>
              <a:rPr b="1" lang="en" sz="1400"/>
              <a:t>Real Estate Agents: </a:t>
            </a:r>
            <a:r>
              <a:rPr lang="en" sz="1400"/>
              <a:t>Professionals who manage property rentals.</a:t>
            </a:r>
            <a:endParaRPr sz="1400"/>
          </a:p>
          <a:p>
            <a:pPr indent="-317500" lvl="0" marL="457200" rtl="0" algn="just">
              <a:lnSpc>
                <a:spcPct val="150000"/>
              </a:lnSpc>
              <a:spcBef>
                <a:spcPts val="0"/>
              </a:spcBef>
              <a:spcAft>
                <a:spcPts val="0"/>
              </a:spcAft>
              <a:buSzPts val="1400"/>
              <a:buFont typeface="Times New Roman"/>
              <a:buChar char="●"/>
            </a:pPr>
            <a:r>
              <a:rPr b="1" lang="en" sz="1400"/>
              <a:t>Clients: </a:t>
            </a:r>
            <a:r>
              <a:rPr lang="en" sz="1400"/>
              <a:t>Individuals looking to rent real estate properties.</a:t>
            </a:r>
            <a:endParaRPr b="1" sz="1400"/>
          </a:p>
          <a:p>
            <a:pPr indent="0" lvl="0" marL="0" rtl="0" algn="l">
              <a:spcBef>
                <a:spcPts val="1200"/>
              </a:spcBef>
              <a:spcAft>
                <a:spcPts val="1200"/>
              </a:spcAft>
              <a:buNone/>
            </a:pPr>
            <a:r>
              <a:t/>
            </a:r>
            <a:endParaRPr/>
          </a:p>
        </p:txBody>
      </p:sp>
      <p:pic>
        <p:nvPicPr>
          <p:cNvPr id="146" name="Google Shape;146;p19"/>
          <p:cNvPicPr preferRelativeResize="0"/>
          <p:nvPr/>
        </p:nvPicPr>
        <p:blipFill rotWithShape="1">
          <a:blip r:embed="rId3">
            <a:alphaModFix/>
          </a:blip>
          <a:srcRect b="0" l="10453" r="9501" t="0"/>
          <a:stretch/>
        </p:blipFill>
        <p:spPr>
          <a:xfrm>
            <a:off x="0" y="0"/>
            <a:ext cx="3902176"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4370412" y="649325"/>
            <a:ext cx="4926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High Level Requirements </a:t>
            </a:r>
            <a:endParaRPr>
              <a:latin typeface="Lato"/>
              <a:ea typeface="Lato"/>
              <a:cs typeface="Lato"/>
              <a:sym typeface="Lato"/>
            </a:endParaRPr>
          </a:p>
          <a:p>
            <a:pPr indent="0" lvl="0" marL="0" rtl="0" algn="l">
              <a:spcBef>
                <a:spcPts val="0"/>
              </a:spcBef>
              <a:spcAft>
                <a:spcPts val="0"/>
              </a:spcAft>
              <a:buNone/>
            </a:pPr>
            <a:r>
              <a:rPr lang="en" sz="1777">
                <a:latin typeface="Lato"/>
                <a:ea typeface="Lato"/>
                <a:cs typeface="Lato"/>
                <a:sym typeface="Lato"/>
              </a:rPr>
              <a:t>(</a:t>
            </a:r>
            <a:r>
              <a:rPr lang="en" sz="1777">
                <a:solidFill>
                  <a:srgbClr val="000000"/>
                </a:solidFill>
                <a:latin typeface="Lato"/>
                <a:ea typeface="Lato"/>
                <a:cs typeface="Lato"/>
                <a:sym typeface="Lato"/>
              </a:rPr>
              <a:t>Functional Requirements)</a:t>
            </a:r>
            <a:endParaRPr sz="1777">
              <a:latin typeface="Lato"/>
              <a:ea typeface="Lato"/>
              <a:cs typeface="Lato"/>
              <a:sym typeface="Lato"/>
            </a:endParaRPr>
          </a:p>
        </p:txBody>
      </p:sp>
      <p:sp>
        <p:nvSpPr>
          <p:cNvPr id="152" name="Google Shape;152;p20"/>
          <p:cNvSpPr txBox="1"/>
          <p:nvPr>
            <p:ph idx="1" type="body"/>
          </p:nvPr>
        </p:nvSpPr>
        <p:spPr>
          <a:xfrm>
            <a:off x="4496525" y="1658375"/>
            <a:ext cx="4427700" cy="3142800"/>
          </a:xfrm>
          <a:prstGeom prst="rect">
            <a:avLst/>
          </a:prstGeom>
        </p:spPr>
        <p:txBody>
          <a:bodyPr anchorCtr="0" anchor="t" bIns="91425" lIns="91425" spcFirstLastPara="1" rIns="91425" wrap="square" tIns="91425">
            <a:noAutofit/>
          </a:bodyPr>
          <a:lstStyle/>
          <a:p>
            <a:pPr indent="-336550" lvl="0" marL="228600" rtl="0" algn="l">
              <a:spcBef>
                <a:spcPts val="1200"/>
              </a:spcBef>
              <a:spcAft>
                <a:spcPts val="0"/>
              </a:spcAft>
              <a:buSzPts val="1700"/>
              <a:buFont typeface="Arial"/>
              <a:buChar char="●"/>
            </a:pPr>
            <a:r>
              <a:rPr b="1" lang="en" sz="1700"/>
              <a:t>User Authentication and Roles</a:t>
            </a:r>
            <a:r>
              <a:rPr lang="en" sz="1700"/>
              <a:t>.</a:t>
            </a:r>
            <a:endParaRPr sz="1700"/>
          </a:p>
          <a:p>
            <a:pPr indent="-336550" lvl="1" marL="914400" rtl="0" algn="l">
              <a:spcBef>
                <a:spcPts val="0"/>
              </a:spcBef>
              <a:spcAft>
                <a:spcPts val="0"/>
              </a:spcAft>
              <a:buSzPts val="1700"/>
              <a:buChar char="○"/>
            </a:pPr>
            <a:r>
              <a:rPr lang="en" sz="1700"/>
              <a:t>Agent, Client</a:t>
            </a:r>
            <a:endParaRPr sz="1700"/>
          </a:p>
          <a:p>
            <a:pPr indent="-336550" lvl="0" marL="228600" rtl="0" algn="l">
              <a:spcBef>
                <a:spcPts val="0"/>
              </a:spcBef>
              <a:spcAft>
                <a:spcPts val="0"/>
              </a:spcAft>
              <a:buSzPts val="1700"/>
              <a:buFont typeface="Arial"/>
              <a:buChar char="●"/>
            </a:pPr>
            <a:r>
              <a:rPr b="1" lang="en" sz="1700"/>
              <a:t>Checklist Creation and Management</a:t>
            </a:r>
            <a:r>
              <a:rPr lang="en" sz="1700"/>
              <a:t>.</a:t>
            </a:r>
            <a:endParaRPr sz="1700"/>
          </a:p>
          <a:p>
            <a:pPr indent="-336550" lvl="0" marL="228600" rtl="0" algn="l">
              <a:spcBef>
                <a:spcPts val="0"/>
              </a:spcBef>
              <a:spcAft>
                <a:spcPts val="0"/>
              </a:spcAft>
              <a:buSzPts val="1700"/>
              <a:buChar char="●"/>
            </a:pPr>
            <a:r>
              <a:rPr b="1" lang="en" sz="1700"/>
              <a:t>Document Upload and Management.</a:t>
            </a:r>
            <a:endParaRPr b="1" sz="1700"/>
          </a:p>
          <a:p>
            <a:pPr indent="-336550" lvl="0" marL="228600" rtl="0" algn="l">
              <a:spcBef>
                <a:spcPts val="0"/>
              </a:spcBef>
              <a:spcAft>
                <a:spcPts val="0"/>
              </a:spcAft>
              <a:buSzPts val="1700"/>
              <a:buChar char="●"/>
            </a:pPr>
            <a:r>
              <a:rPr b="1" lang="en" sz="1700"/>
              <a:t>Email Notifications.</a:t>
            </a:r>
            <a:endParaRPr b="1" sz="1700"/>
          </a:p>
          <a:p>
            <a:pPr indent="-336550" lvl="0" marL="228600" rtl="0" algn="l">
              <a:spcBef>
                <a:spcPts val="0"/>
              </a:spcBef>
              <a:spcAft>
                <a:spcPts val="0"/>
              </a:spcAft>
              <a:buSzPts val="1700"/>
              <a:buChar char="●"/>
            </a:pPr>
            <a:r>
              <a:rPr b="1" lang="en" sz="1700"/>
              <a:t>Dashboard for Monitoring Progress.</a:t>
            </a:r>
            <a:endParaRPr b="1" sz="1700"/>
          </a:p>
          <a:p>
            <a:pPr indent="-336550" lvl="1" marL="914400" rtl="0" algn="l">
              <a:spcBef>
                <a:spcPts val="0"/>
              </a:spcBef>
              <a:spcAft>
                <a:spcPts val="0"/>
              </a:spcAft>
              <a:buSzPts val="1700"/>
              <a:buChar char="○"/>
            </a:pPr>
            <a:r>
              <a:rPr b="1" lang="en" sz="1700"/>
              <a:t>% complete and status bar</a:t>
            </a:r>
            <a:endParaRPr b="1" sz="1700"/>
          </a:p>
          <a:p>
            <a:pPr indent="-336550" lvl="0" marL="228600" rtl="0" algn="l">
              <a:spcBef>
                <a:spcPts val="0"/>
              </a:spcBef>
              <a:spcAft>
                <a:spcPts val="0"/>
              </a:spcAft>
              <a:buSzPts val="1700"/>
              <a:buChar char="●"/>
            </a:pPr>
            <a:r>
              <a:rPr b="1" lang="en" sz="1700"/>
              <a:t>Search Capabilities </a:t>
            </a:r>
            <a:endParaRPr b="1" sz="1700"/>
          </a:p>
          <a:p>
            <a:pPr indent="-336550" lvl="1" marL="914400" rtl="0" algn="l">
              <a:spcBef>
                <a:spcPts val="0"/>
              </a:spcBef>
              <a:spcAft>
                <a:spcPts val="0"/>
              </a:spcAft>
              <a:buSzPts val="1700"/>
              <a:buChar char="○"/>
            </a:pPr>
            <a:r>
              <a:rPr b="1" lang="en" sz="1700"/>
              <a:t>By address, client, or ID</a:t>
            </a:r>
            <a:endParaRPr b="1" sz="1700"/>
          </a:p>
        </p:txBody>
      </p:sp>
      <p:pic>
        <p:nvPicPr>
          <p:cNvPr id="153" name="Google Shape;153;p20"/>
          <p:cNvPicPr preferRelativeResize="0"/>
          <p:nvPr/>
        </p:nvPicPr>
        <p:blipFill rotWithShape="1">
          <a:blip r:embed="rId3">
            <a:alphaModFix/>
          </a:blip>
          <a:srcRect b="0" l="7430" r="15092" t="0"/>
          <a:stretch/>
        </p:blipFill>
        <p:spPr>
          <a:xfrm>
            <a:off x="0" y="0"/>
            <a:ext cx="397732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3895861" y="726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High Level Requirements </a:t>
            </a:r>
            <a:endParaRPr>
              <a:latin typeface="Lato"/>
              <a:ea typeface="Lato"/>
              <a:cs typeface="Lato"/>
              <a:sym typeface="Lato"/>
            </a:endParaRPr>
          </a:p>
          <a:p>
            <a:pPr indent="0" lvl="0" marL="0" rtl="0" algn="l">
              <a:spcBef>
                <a:spcPts val="0"/>
              </a:spcBef>
              <a:spcAft>
                <a:spcPts val="0"/>
              </a:spcAft>
              <a:buNone/>
            </a:pPr>
            <a:r>
              <a:rPr lang="en" sz="1777">
                <a:latin typeface="Lato"/>
                <a:ea typeface="Lato"/>
                <a:cs typeface="Lato"/>
                <a:sym typeface="Lato"/>
              </a:rPr>
              <a:t>(non-</a:t>
            </a:r>
            <a:r>
              <a:rPr lang="en" sz="1777">
                <a:solidFill>
                  <a:srgbClr val="000000"/>
                </a:solidFill>
                <a:latin typeface="Lato"/>
                <a:ea typeface="Lato"/>
                <a:cs typeface="Lato"/>
                <a:sym typeface="Lato"/>
              </a:rPr>
              <a:t>Functional Requirements)</a:t>
            </a:r>
            <a:endParaRPr/>
          </a:p>
        </p:txBody>
      </p:sp>
      <p:sp>
        <p:nvSpPr>
          <p:cNvPr id="159" name="Google Shape;159;p21"/>
          <p:cNvSpPr txBox="1"/>
          <p:nvPr>
            <p:ph idx="1" type="body"/>
          </p:nvPr>
        </p:nvSpPr>
        <p:spPr>
          <a:xfrm>
            <a:off x="3895854" y="1628350"/>
            <a:ext cx="4972800" cy="2261100"/>
          </a:xfrm>
          <a:prstGeom prst="rect">
            <a:avLst/>
          </a:prstGeom>
        </p:spPr>
        <p:txBody>
          <a:bodyPr anchorCtr="0" anchor="t" bIns="91425" lIns="91425" spcFirstLastPara="1" rIns="91425" wrap="square" tIns="91425">
            <a:noAutofit/>
          </a:bodyPr>
          <a:lstStyle/>
          <a:p>
            <a:pPr indent="-349250" lvl="0" marL="457200" rtl="0" algn="l">
              <a:spcBef>
                <a:spcPts val="1200"/>
              </a:spcBef>
              <a:spcAft>
                <a:spcPts val="0"/>
              </a:spcAft>
              <a:buSzPts val="1900"/>
              <a:buChar char="●"/>
            </a:pPr>
            <a:r>
              <a:rPr b="1" lang="en" sz="1900"/>
              <a:t>Performance - Load page in less than 1 second, handle 100+ users</a:t>
            </a:r>
            <a:endParaRPr b="1" sz="1900"/>
          </a:p>
          <a:p>
            <a:pPr indent="-349250" lvl="0" marL="457200" rtl="0" algn="l">
              <a:spcBef>
                <a:spcPts val="0"/>
              </a:spcBef>
              <a:spcAft>
                <a:spcPts val="0"/>
              </a:spcAft>
              <a:buSzPts val="1900"/>
              <a:buChar char="●"/>
            </a:pPr>
            <a:r>
              <a:rPr b="1" lang="en" sz="1900"/>
              <a:t>Security - Personally </a:t>
            </a:r>
            <a:r>
              <a:rPr b="1" lang="en" sz="1900"/>
              <a:t>Identifiable</a:t>
            </a:r>
            <a:r>
              <a:rPr b="1" lang="en" sz="1900"/>
              <a:t> Information private and secure</a:t>
            </a:r>
            <a:endParaRPr b="1" sz="1900"/>
          </a:p>
          <a:p>
            <a:pPr indent="-349250" lvl="0" marL="457200" rtl="0" algn="l">
              <a:spcBef>
                <a:spcPts val="0"/>
              </a:spcBef>
              <a:spcAft>
                <a:spcPts val="0"/>
              </a:spcAft>
              <a:buSzPts val="1900"/>
              <a:buChar char="●"/>
            </a:pPr>
            <a:r>
              <a:rPr b="1" lang="en" sz="1900"/>
              <a:t>Usability - Easy, intuitive interface</a:t>
            </a:r>
            <a:endParaRPr b="1" sz="1900"/>
          </a:p>
          <a:p>
            <a:pPr indent="-349250" lvl="0" marL="457200" rtl="0" algn="l">
              <a:spcBef>
                <a:spcPts val="0"/>
              </a:spcBef>
              <a:spcAft>
                <a:spcPts val="0"/>
              </a:spcAft>
              <a:buSzPts val="1900"/>
              <a:buChar char="●"/>
            </a:pPr>
            <a:r>
              <a:rPr b="1" lang="en" sz="1900"/>
              <a:t>Reliability and Availability - Hosted in AWS </a:t>
            </a:r>
            <a:endParaRPr b="1" sz="1900"/>
          </a:p>
          <a:p>
            <a:pPr indent="-349250" lvl="0" marL="457200" rtl="0" algn="l">
              <a:spcBef>
                <a:spcPts val="0"/>
              </a:spcBef>
              <a:spcAft>
                <a:spcPts val="0"/>
              </a:spcAft>
              <a:buSzPts val="1900"/>
              <a:buChar char="●"/>
            </a:pPr>
            <a:r>
              <a:rPr b="1" lang="en" sz="1900"/>
              <a:t>Maintainability and Support - Follow coding best practices</a:t>
            </a:r>
            <a:endParaRPr b="1" sz="1900"/>
          </a:p>
        </p:txBody>
      </p:sp>
      <p:pic>
        <p:nvPicPr>
          <p:cNvPr id="160" name="Google Shape;160;p21"/>
          <p:cNvPicPr preferRelativeResize="0"/>
          <p:nvPr/>
        </p:nvPicPr>
        <p:blipFill>
          <a:blip r:embed="rId3">
            <a:alphaModFix/>
          </a:blip>
          <a:stretch>
            <a:fillRect/>
          </a:stretch>
        </p:blipFill>
        <p:spPr>
          <a:xfrm>
            <a:off x="0" y="0"/>
            <a:ext cx="3784250"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